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83" r:id="rId3"/>
    <p:sldId id="280" r:id="rId4"/>
    <p:sldId id="278" r:id="rId5"/>
    <p:sldId id="281" r:id="rId6"/>
    <p:sldId id="282" r:id="rId7"/>
  </p:sldIdLst>
  <p:sldSz cx="11090275" cy="6858000"/>
  <p:notesSz cx="6794500" cy="99187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00CC99"/>
    <a:srgbClr val="00B0F0"/>
    <a:srgbClr val="66FFCC"/>
    <a:srgbClr val="00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3907" autoAdjust="0"/>
  </p:normalViewPr>
  <p:slideViewPr>
    <p:cSldViewPr>
      <p:cViewPr>
        <p:scale>
          <a:sx n="70" d="100"/>
          <a:sy n="70" d="100"/>
        </p:scale>
        <p:origin x="-960" y="-78"/>
      </p:cViewPr>
      <p:guideLst>
        <p:guide orient="horz" pos="2160"/>
        <p:guide pos="34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HC-99\Desktop\&#3649;&#3618;&#3585;&#3585;&#3621;&#3640;&#3656;&#3617;%20&#3629;&#3626;&#3588;.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054467810249048"/>
          <c:y val="3.8921713555262602E-3"/>
          <c:w val="0.57192600576723829"/>
          <c:h val="0.87988453853099702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00FF99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th-TH" b="1" dirty="0" err="1" smtClean="0"/>
                      <a:t>อสค.</a:t>
                    </a:r>
                    <a:r>
                      <a:rPr lang="en-US" b="1" dirty="0" smtClean="0"/>
                      <a:t>CKD</a:t>
                    </a:r>
                  </a:p>
                  <a:p>
                    <a:r>
                      <a:rPr lang="en-US" b="1" dirty="0" smtClean="0"/>
                      <a:t>176,323 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9070557686385398"/>
                  <c:y val="-0.2151435404466005"/>
                </c:manualLayout>
              </c:layout>
              <c:tx>
                <c:rich>
                  <a:bodyPr/>
                  <a:lstStyle/>
                  <a:p>
                    <a:r>
                      <a:rPr lang="th-TH" b="1" dirty="0" err="1" smtClean="0"/>
                      <a:t>อสค.</a:t>
                    </a:r>
                    <a:r>
                      <a:rPr lang="en-US" b="1" dirty="0" smtClean="0"/>
                      <a:t> LTC </a:t>
                    </a:r>
                  </a:p>
                  <a:p>
                    <a:r>
                      <a:rPr lang="en-US" b="1" dirty="0" smtClean="0"/>
                      <a:t>222,125 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th-TH" b="1" dirty="0" err="1" smtClean="0"/>
                      <a:t>อสค.</a:t>
                    </a:r>
                    <a:r>
                      <a:rPr lang="en-US" b="1" dirty="0" smtClean="0"/>
                      <a:t> NCDs</a:t>
                    </a:r>
                    <a:r>
                      <a:rPr lang="en-US" b="1" baseline="0" dirty="0" smtClean="0"/>
                      <a:t> </a:t>
                    </a:r>
                    <a:r>
                      <a:rPr lang="en-US" b="1" dirty="0" smtClean="0"/>
                      <a:t>394,989 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Sheet2!$A$2:$A$4</c:f>
              <c:strCache>
                <c:ptCount val="3"/>
                <c:pt idx="0">
                  <c:v>CKD</c:v>
                </c:pt>
                <c:pt idx="1">
                  <c:v>LTC</c:v>
                </c:pt>
                <c:pt idx="2">
                  <c:v>NCDs</c:v>
                </c:pt>
              </c:strCache>
            </c:strRef>
          </c:cat>
          <c:val>
            <c:numRef>
              <c:f>Sheet2!$B$2:$B$4</c:f>
              <c:numCache>
                <c:formatCode>_-* #,##0_-;\-* #,##0_-;_-* "-"??_-;_-@_-</c:formatCode>
                <c:ptCount val="3"/>
                <c:pt idx="0">
                  <c:v>176323</c:v>
                </c:pt>
                <c:pt idx="1">
                  <c:v>222125</c:v>
                </c:pt>
                <c:pt idx="2">
                  <c:v>394989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200">
          <a:latin typeface="Tahoma" pitchFamily="34" charset="0"/>
          <a:ea typeface="Tahoma" pitchFamily="34" charset="0"/>
          <a:cs typeface="Tahoma" pitchFamily="34" charset="0"/>
        </a:defRPr>
      </a:pPr>
      <a:endParaRPr lang="th-T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0D8C9F7-BE9C-4ECF-8464-C9C04F1B71BD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810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E5083BE-9A2A-49F1-B76B-5175150F611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90773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8B429ED-A8C3-437F-9FCE-60272301F463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0525" y="744538"/>
            <a:ext cx="60134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1700"/>
            <a:ext cx="5435600" cy="4462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1C79EC5-01E2-4556-8CCD-852E6BD32C1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9551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B3EC721-C07B-4DB4-81C0-99573111FA40}" type="slidenum">
              <a:rPr lang="th-TH" smtClean="0"/>
              <a:pPr/>
              <a:t>2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C79EC5-01E2-4556-8CCD-852E6BD32C1B}" type="slidenum">
              <a:rPr lang="th-TH" smtClean="0"/>
              <a:pPr>
                <a:defRPr/>
              </a:pPr>
              <a:t>5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1771" y="2130436"/>
            <a:ext cx="9426734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3541" y="3886200"/>
            <a:ext cx="776319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A35D5-E3C5-4F33-9262-4A2CAA07091D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ABE4D-BC7A-4DBE-B70D-C9FA6913C55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3ACC1-9310-4A01-B7B5-EAE81BD3C5CA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BA5F5-BC52-4DA7-AF57-2155C933175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40449" y="274639"/>
            <a:ext cx="249531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4514" y="274639"/>
            <a:ext cx="7301098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9859E-2EC4-4543-958E-BCF5D59A7917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42970-4042-4C5D-A692-55B5A1F4698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A9FBF-795F-461E-8F42-0BB6E92DF2F2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0A792-DF35-4D63-AF75-FFF59144E65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055" y="4406911"/>
            <a:ext cx="942673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6055" y="2906713"/>
            <a:ext cx="9426734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E771D-6A2B-45EC-B856-4E160CA1E18B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3525C-C6F0-4F27-97E4-C84B5711BE5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4516" y="1600204"/>
            <a:ext cx="48982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37556" y="1600204"/>
            <a:ext cx="48982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14D03-08E5-4799-8316-97DB9282D402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6D654-4422-4696-A62C-7B005FE37D5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4516" y="1535113"/>
            <a:ext cx="49001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4516" y="2174875"/>
            <a:ext cx="49001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33706" y="1535113"/>
            <a:ext cx="490205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33706" y="2174875"/>
            <a:ext cx="490205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47A0E-3FE3-43BC-A420-DDC6A7DDD681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D34AE-E4CD-4F29-B495-0F8B249E813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81F0-B5DF-4701-BBE9-84B5C8EBF430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3EF6E-E3CE-4A2A-87A7-EFE47B88757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63DFC-05F4-4F70-B5BE-6F92E29E93D9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DCEB7-07A2-450A-B8F8-86C97FB743B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514" y="273050"/>
            <a:ext cx="364862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35989" y="273052"/>
            <a:ext cx="619977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4514" y="1435102"/>
            <a:ext cx="364862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137A8-1B5A-4F58-B803-BA20F7573502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C33A1-5B33-4059-9068-EF79B5F40AB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3774" y="4800600"/>
            <a:ext cx="665416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73774" y="612775"/>
            <a:ext cx="6654165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73774" y="5367338"/>
            <a:ext cx="665416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85C22-EE0A-448D-B4D8-139754ED152E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B32A2-A59D-4910-BDC9-F8FC01AFB68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54038" y="274638"/>
            <a:ext cx="9982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4038" y="1600200"/>
            <a:ext cx="9982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4038" y="6356350"/>
            <a:ext cx="258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65ADB8-31AA-41B6-93A9-E79F0C47E987}" type="datetimeFigureOut">
              <a:rPr lang="th-TH"/>
              <a:pPr>
                <a:defRPr/>
              </a:pPr>
              <a:t>28/01/61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9363" y="6356350"/>
            <a:ext cx="3511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48613" y="6356350"/>
            <a:ext cx="258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4746A4-20B2-470B-B6DB-6636FE8F2D3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ชื่อเรื่อง 1"/>
          <p:cNvSpPr>
            <a:spLocks noGrp="1"/>
          </p:cNvSpPr>
          <p:nvPr>
            <p:ph type="ctrTitle"/>
          </p:nvPr>
        </p:nvSpPr>
        <p:spPr>
          <a:xfrm>
            <a:off x="831850" y="2130425"/>
            <a:ext cx="9426575" cy="1470025"/>
          </a:xfrm>
        </p:spPr>
        <p:txBody>
          <a:bodyPr/>
          <a:lstStyle/>
          <a:p>
            <a:endParaRPr lang="th-TH" smtClean="0"/>
          </a:p>
        </p:txBody>
      </p:sp>
      <p:pic>
        <p:nvPicPr>
          <p:cNvPr id="2051" name="รูปภาพ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90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1888" y="0"/>
            <a:ext cx="64357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4825" y="2692644"/>
            <a:ext cx="4643452" cy="312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732338" y="5786438"/>
            <a:ext cx="6357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800" b="1">
                <a:solidFill>
                  <a:srgbClr val="7030A0"/>
                </a:solidFill>
                <a:latin typeface="TH K2D July8" pitchFamily="2" charset="-34"/>
                <a:cs typeface="TH K2D July8" pitchFamily="2" charset="-34"/>
              </a:rPr>
              <a:t>กรมสนับสนุนบริการสุขภาพ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BG-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090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77" name="AutoShape 55"/>
          <p:cNvCxnSpPr>
            <a:cxnSpLocks noChangeShapeType="1"/>
          </p:cNvCxnSpPr>
          <p:nvPr/>
        </p:nvCxnSpPr>
        <p:spPr bwMode="auto">
          <a:xfrm rot="5400000" flipH="1" flipV="1">
            <a:off x="1116013" y="1428750"/>
            <a:ext cx="5429250" cy="41433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078" name="AutoShape 56"/>
          <p:cNvCxnSpPr>
            <a:cxnSpLocks noChangeShapeType="1"/>
          </p:cNvCxnSpPr>
          <p:nvPr/>
        </p:nvCxnSpPr>
        <p:spPr bwMode="auto">
          <a:xfrm rot="16200000" flipV="1">
            <a:off x="5009356" y="1678782"/>
            <a:ext cx="5500687" cy="371475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" name="ตัวเชื่อมต่อตรง 30"/>
          <p:cNvCxnSpPr/>
          <p:nvPr/>
        </p:nvCxnSpPr>
        <p:spPr>
          <a:xfrm>
            <a:off x="4973638" y="2071688"/>
            <a:ext cx="1785937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44"/>
          <p:cNvCxnSpPr/>
          <p:nvPr/>
        </p:nvCxnSpPr>
        <p:spPr>
          <a:xfrm>
            <a:off x="4044939" y="3286124"/>
            <a:ext cx="35719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ตัวเชื่อมต่อตรง 47"/>
          <p:cNvCxnSpPr/>
          <p:nvPr/>
        </p:nvCxnSpPr>
        <p:spPr>
          <a:xfrm>
            <a:off x="3187683" y="4357694"/>
            <a:ext cx="478634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49"/>
          <p:cNvCxnSpPr/>
          <p:nvPr/>
        </p:nvCxnSpPr>
        <p:spPr>
          <a:xfrm>
            <a:off x="2401888" y="5357813"/>
            <a:ext cx="6572250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3" name="สี่เหลี่ยมผืนผ้า 63"/>
          <p:cNvSpPr>
            <a:spLocks noChangeArrowheads="1"/>
          </p:cNvSpPr>
          <p:nvPr/>
        </p:nvSpPr>
        <p:spPr bwMode="auto">
          <a:xfrm>
            <a:off x="7616839" y="1142984"/>
            <a:ext cx="7585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2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กสธ.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84" name="รูปภาพ 5" descr="135928267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16245" y="4429132"/>
            <a:ext cx="821622" cy="79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2" descr="2013032614074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73501" y="4572008"/>
            <a:ext cx="717550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ตัวเชื่อมต่อตรง 52"/>
          <p:cNvCxnSpPr/>
          <p:nvPr/>
        </p:nvCxnSpPr>
        <p:spPr>
          <a:xfrm>
            <a:off x="1758950" y="6215063"/>
            <a:ext cx="7858125" cy="714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7" name="สี่เหลี่ยมผืนผ้า 63"/>
          <p:cNvSpPr>
            <a:spLocks noChangeArrowheads="1"/>
          </p:cNvSpPr>
          <p:nvPr/>
        </p:nvSpPr>
        <p:spPr bwMode="auto">
          <a:xfrm>
            <a:off x="4830757" y="1357298"/>
            <a:ext cx="2189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National Care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2" name="รูปภาพ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8725" y="214290"/>
            <a:ext cx="2544741" cy="57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รูปภาพ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0163" y="785794"/>
            <a:ext cx="2357465" cy="45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59715" y="714356"/>
            <a:ext cx="2009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รูปภาพ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214422"/>
            <a:ext cx="3330559" cy="86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5467" y="285728"/>
            <a:ext cx="1283045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4" name="สี่เหลี่ยมผืนผ้า 63"/>
          <p:cNvSpPr>
            <a:spLocks noChangeArrowheads="1"/>
          </p:cNvSpPr>
          <p:nvPr/>
        </p:nvSpPr>
        <p:spPr bwMode="auto">
          <a:xfrm flipH="1">
            <a:off x="8331219" y="1142984"/>
            <a:ext cx="23574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สสส.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2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สปสช.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20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สช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95" name="สี่เหลี่ยมผืนผ้า 63"/>
          <p:cNvSpPr>
            <a:spLocks noChangeArrowheads="1"/>
          </p:cNvSpPr>
          <p:nvPr/>
        </p:nvSpPr>
        <p:spPr bwMode="auto">
          <a:xfrm>
            <a:off x="4902195" y="2000240"/>
            <a:ext cx="2044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Public Care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96" name="สี่เหลี่ยมผืนผ้า 63"/>
          <p:cNvSpPr>
            <a:spLocks noChangeArrowheads="1"/>
          </p:cNvSpPr>
          <p:nvPr/>
        </p:nvSpPr>
        <p:spPr bwMode="auto">
          <a:xfrm>
            <a:off x="4473567" y="3214686"/>
            <a:ext cx="3071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Community  Care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97" name="สี่เหลี่ยมผืนผ้า 63"/>
          <p:cNvSpPr>
            <a:spLocks noChangeArrowheads="1"/>
          </p:cNvSpPr>
          <p:nvPr/>
        </p:nvSpPr>
        <p:spPr bwMode="auto">
          <a:xfrm>
            <a:off x="4973633" y="4286256"/>
            <a:ext cx="23066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Family Care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099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59388" y="5429250"/>
            <a:ext cx="13335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1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616443" y="6524625"/>
            <a:ext cx="1952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2" name="Picture 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402261" y="6215082"/>
            <a:ext cx="581025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59187" y="3429000"/>
            <a:ext cx="928694" cy="8998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04" name="สี่เหลี่ยมผืนผ้า 33"/>
          <p:cNvSpPr>
            <a:spLocks noChangeArrowheads="1"/>
          </p:cNvSpPr>
          <p:nvPr/>
        </p:nvSpPr>
        <p:spPr bwMode="auto">
          <a:xfrm>
            <a:off x="401601" y="3214686"/>
            <a:ext cx="2786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ตำบลจัดการสุขภาพ</a:t>
            </a:r>
          </a:p>
          <a:p>
            <a:r>
              <a:rPr lang="th-TH" sz="24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หมู่บ้านปรับเปลี่ยนพฤติกรรม</a:t>
            </a:r>
          </a:p>
        </p:txBody>
      </p:sp>
      <p:pic>
        <p:nvPicPr>
          <p:cNvPr id="3106" name="Picture 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331351" y="3571876"/>
            <a:ext cx="1622462" cy="47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7" name="Picture 9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116905" y="3500438"/>
            <a:ext cx="10572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8" name="สี่เหลี่ยมผืนผ้า 63"/>
          <p:cNvSpPr>
            <a:spLocks noChangeArrowheads="1"/>
          </p:cNvSpPr>
          <p:nvPr/>
        </p:nvSpPr>
        <p:spPr bwMode="auto">
          <a:xfrm>
            <a:off x="4902200" y="5643563"/>
            <a:ext cx="2155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Individual Care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09" name="สี่เหลี่ยมผืนผ้า 37"/>
          <p:cNvSpPr>
            <a:spLocks noChangeArrowheads="1"/>
          </p:cNvSpPr>
          <p:nvPr/>
        </p:nvSpPr>
        <p:spPr bwMode="auto">
          <a:xfrm>
            <a:off x="7589813" y="2500306"/>
            <a:ext cx="3170298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รพ.สต.,</a:t>
            </a:r>
            <a:r>
              <a:rPr lang="th-TH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รพช.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รพท.</a:t>
            </a: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รพศ</a:t>
            </a: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 เฉพาะทาง</a:t>
            </a:r>
          </a:p>
        </p:txBody>
      </p:sp>
      <p:sp>
        <p:nvSpPr>
          <p:cNvPr id="3113" name="สี่เหลี่ยมผืนผ้า 33"/>
          <p:cNvSpPr>
            <a:spLocks noChangeArrowheads="1"/>
          </p:cNvSpPr>
          <p:nvPr/>
        </p:nvSpPr>
        <p:spPr bwMode="auto">
          <a:xfrm>
            <a:off x="0" y="4357694"/>
            <a:ext cx="26432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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ประพฤติ ปฏิบัติตน 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และดูแลคน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ในครอบครัว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ได้</a:t>
            </a:r>
          </a:p>
          <a:p>
            <a:r>
              <a:rPr lang="en-US" sz="24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Family Health Literacy</a:t>
            </a:r>
            <a:endParaRPr lang="th-TH" sz="2400" b="1" dirty="0" smtClean="0">
              <a:latin typeface="TH SarabunPSK" pitchFamily="34" charset="-34"/>
              <a:cs typeface="TH SarabunPSK" pitchFamily="34" charset="-34"/>
              <a:sym typeface="Wingdings" pitchFamily="2" charset="2"/>
            </a:endParaRPr>
          </a:p>
          <a:p>
            <a:r>
              <a:rPr lang="en-US" sz="2400" b="1" dirty="0" smtClean="0">
                <a:latin typeface="TH SarabunPSK" pitchFamily="34" charset="-34"/>
                <a:cs typeface="TH SarabunPSK" pitchFamily="34" charset="-34"/>
                <a:sym typeface="Wingdings" pitchFamily="2" charset="2"/>
              </a:rPr>
              <a:t>Family Management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74029" y="6215082"/>
            <a:ext cx="37592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ระดับการดูแลสุขภาพ</a:t>
            </a:r>
          </a:p>
        </p:txBody>
      </p:sp>
      <p:sp>
        <p:nvSpPr>
          <p:cNvPr id="52" name="สี่เหลี่ยมผืนผ้า 51"/>
          <p:cNvSpPr/>
          <p:nvPr/>
        </p:nvSpPr>
        <p:spPr>
          <a:xfrm>
            <a:off x="5902327" y="2714620"/>
            <a:ext cx="758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1800" b="1" dirty="0" err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พชอ.</a:t>
            </a:r>
            <a:endParaRPr lang="th-TH" sz="18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สี่เหลี่ยมผืนผ้า 52"/>
          <p:cNvSpPr/>
          <p:nvPr/>
        </p:nvSpPr>
        <p:spPr>
          <a:xfrm>
            <a:off x="5187947" y="2714620"/>
            <a:ext cx="644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8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PCC</a:t>
            </a:r>
            <a:endParaRPr lang="th-TH" sz="1800" b="1" dirty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สี่เหลี่ยมผืนผ้า 63"/>
          <p:cNvSpPr>
            <a:spLocks noChangeArrowheads="1"/>
          </p:cNvSpPr>
          <p:nvPr/>
        </p:nvSpPr>
        <p:spPr bwMode="auto">
          <a:xfrm>
            <a:off x="7188211" y="4714884"/>
            <a:ext cx="857256" cy="44267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อสค.</a:t>
            </a:r>
          </a:p>
        </p:txBody>
      </p:sp>
      <p:sp>
        <p:nvSpPr>
          <p:cNvPr id="55" name="สี่เหลี่ยมผืนผ้า 63"/>
          <p:cNvSpPr>
            <a:spLocks noChangeArrowheads="1"/>
          </p:cNvSpPr>
          <p:nvPr/>
        </p:nvSpPr>
        <p:spPr bwMode="auto">
          <a:xfrm>
            <a:off x="7045335" y="3786190"/>
            <a:ext cx="857256" cy="44267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000" b="1" dirty="0" err="1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</a:t>
            </a:r>
            <a:r>
              <a:rPr lang="th-TH" sz="20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ม.</a:t>
            </a:r>
            <a:endParaRPr lang="th-TH" sz="2000" b="1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สี่เหลี่ยมผืนผ้า 37"/>
          <p:cNvSpPr>
            <a:spLocks noChangeArrowheads="1"/>
          </p:cNvSpPr>
          <p:nvPr/>
        </p:nvSpPr>
        <p:spPr bwMode="auto">
          <a:xfrm>
            <a:off x="7259649" y="1857364"/>
            <a:ext cx="35004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ระบบบริการ</a:t>
            </a:r>
          </a:p>
          <a:p>
            <a:pPr algn="ctr"/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ปฐมภูมิ ,ทุติยภูมิ ,ตติยภูมิ</a:t>
            </a:r>
            <a:endParaRPr lang="th-TH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รูปภาพ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90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0088" y="241300"/>
            <a:ext cx="453390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725" y="1714488"/>
            <a:ext cx="492918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ตัวเชื่อมต่อตรง 8"/>
          <p:cNvCxnSpPr/>
          <p:nvPr/>
        </p:nvCxnSpPr>
        <p:spPr>
          <a:xfrm>
            <a:off x="5616575" y="1611313"/>
            <a:ext cx="0" cy="4913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รูปภาพ 1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76938" y="1797050"/>
            <a:ext cx="4664075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5203" y="4000504"/>
            <a:ext cx="4338638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รูปภาพ 16" descr="e_acehijopx34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3435" y="4429132"/>
            <a:ext cx="1747833" cy="1162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รูปภาพ 20" descr="1423111099-images-o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73501" y="2714620"/>
            <a:ext cx="1285884" cy="1387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รูปภาพ 24" descr="84bd7c0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5401" y="2571744"/>
            <a:ext cx="1214446" cy="1168904"/>
          </a:xfrm>
          <a:prstGeom prst="rect">
            <a:avLst/>
          </a:prstGeom>
        </p:spPr>
      </p:pic>
      <p:pic>
        <p:nvPicPr>
          <p:cNvPr id="26" name="รูปภาพ 25" descr="maxresdefault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545401" y="5000636"/>
            <a:ext cx="2786082" cy="1567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สี่เหลี่ยมผืนผ้า 26"/>
          <p:cNvSpPr/>
          <p:nvPr/>
        </p:nvSpPr>
        <p:spPr>
          <a:xfrm>
            <a:off x="330163" y="2714620"/>
            <a:ext cx="4318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defTabSz="1350963">
              <a:buFontTx/>
              <a:buChar char="-"/>
              <a:defRPr/>
            </a:pP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ดูแลสุขภาพ</a:t>
            </a:r>
            <a:r>
              <a:rPr lang="th-TH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ตนเอง </a:t>
            </a:r>
            <a:r>
              <a:rPr lang="en-US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 </a:t>
            </a:r>
            <a:r>
              <a:rPr lang="en-US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</a:t>
            </a:r>
            <a:endParaRPr lang="th-TH" sz="20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defTabSz="1350963">
              <a:buFontTx/>
              <a:buChar char="-"/>
              <a:defRPr/>
            </a:pP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ดูแลสุขภาพคนในครอบครัว</a:t>
            </a:r>
          </a:p>
          <a:p>
            <a:pPr marL="285750" indent="-285750" defTabSz="1350963">
              <a:buFontTx/>
              <a:buChar char="-"/>
              <a:defRPr/>
            </a:pPr>
            <a:r>
              <a:rPr lang="th-TH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ดูแลผู้ป่วยเรื่องการกินยา</a:t>
            </a:r>
          </a:p>
          <a:p>
            <a:pPr marL="285750" indent="-285750" defTabSz="1350963">
              <a:buFontTx/>
              <a:buChar char="-"/>
              <a:defRPr/>
            </a:pPr>
            <a:r>
              <a:rPr lang="th-TH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พา</a:t>
            </a: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ไปรับบริการ</a:t>
            </a:r>
            <a:r>
              <a:rPr lang="th-TH" sz="20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สุขภาพตาม</a:t>
            </a:r>
            <a:r>
              <a:rPr lang="th-TH" sz="2000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นัด</a:t>
            </a:r>
          </a:p>
          <a:p>
            <a:pPr defTabSz="1350963">
              <a:defRPr/>
            </a:pPr>
            <a:endParaRPr lang="th-TH" sz="1600" dirty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9" descr="BG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090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6"/>
          <p:cNvSpPr>
            <a:spLocks noChangeArrowheads="1"/>
          </p:cNvSpPr>
          <p:nvPr/>
        </p:nvSpPr>
        <p:spPr bwMode="auto">
          <a:xfrm>
            <a:off x="1473200" y="214313"/>
            <a:ext cx="8429625" cy="1020762"/>
          </a:xfrm>
          <a:prstGeom prst="roundRect">
            <a:avLst>
              <a:gd name="adj" fmla="val 16667"/>
            </a:avLst>
          </a:prstGeom>
          <a:solidFill>
            <a:srgbClr val="00CC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5400" b="1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ยุทธศาสตร์ เป้าหมาย และการดำเนินการ</a:t>
            </a:r>
          </a:p>
        </p:txBody>
      </p:sp>
      <p:cxnSp>
        <p:nvCxnSpPr>
          <p:cNvPr id="22" name="ตัวเชื่อมต่อตรง 8"/>
          <p:cNvCxnSpPr/>
          <p:nvPr/>
        </p:nvCxnSpPr>
        <p:spPr>
          <a:xfrm rot="5400000">
            <a:off x="4759319" y="4000504"/>
            <a:ext cx="51435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8"/>
          <p:cNvCxnSpPr/>
          <p:nvPr/>
        </p:nvCxnSpPr>
        <p:spPr>
          <a:xfrm rot="5400000">
            <a:off x="1187432" y="3643301"/>
            <a:ext cx="4143392" cy="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264" y="2104616"/>
            <a:ext cx="1571602" cy="409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0" y="1500188"/>
            <a:ext cx="268763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3600" b="1" dirty="0">
                <a:solidFill>
                  <a:schemeClr val="accent6">
                    <a:lumMod val="7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ยุทธศาสตร์กสธ.</a:t>
            </a:r>
          </a:p>
        </p:txBody>
      </p:sp>
      <p:pic>
        <p:nvPicPr>
          <p:cNvPr id="51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0229" y="2581914"/>
            <a:ext cx="1428760" cy="47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0" y="3071810"/>
            <a:ext cx="31162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3600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ยุทธศาสตร์ชาติ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20 </a:t>
            </a:r>
            <a:r>
              <a:rPr lang="th-TH" sz="3600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3643314"/>
            <a:ext cx="3544888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ยุทธศาสตร์ที่ </a:t>
            </a:r>
            <a:r>
              <a:rPr lang="en-US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การพัฒนาและเสริมสร้างศักยภาพคน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0" y="4429132"/>
            <a:ext cx="38306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3200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เป้าหมายการ</a:t>
            </a:r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พัฒนาที่ยั่งยืน(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SDG</a:t>
            </a:r>
            <a:r>
              <a:rPr lang="th-TH" sz="3200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830229" y="5000636"/>
            <a:ext cx="261617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การมี</a:t>
            </a:r>
            <a:r>
              <a:rPr lang="th-TH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สุขภาพ</a:t>
            </a:r>
          </a:p>
          <a:p>
            <a:pPr>
              <a:defRPr/>
            </a:pPr>
            <a:r>
              <a:rPr lang="th-TH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ความเป็นอยู่ที่ดี 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44873" y="1500174"/>
            <a:ext cx="1297696" cy="646986"/>
          </a:xfrm>
          <a:prstGeom prst="round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เป้าหมาย</a:t>
            </a:r>
            <a:endParaRPr lang="th-TH" sz="3200" dirty="0"/>
          </a:p>
        </p:txBody>
      </p:sp>
      <p:sp>
        <p:nvSpPr>
          <p:cNvPr id="5135" name="สี่เหลี่ยมผืนผ้า 63"/>
          <p:cNvSpPr>
            <a:spLocks noChangeArrowheads="1"/>
          </p:cNvSpPr>
          <p:nvPr/>
        </p:nvSpPr>
        <p:spPr bwMode="auto">
          <a:xfrm flipH="1">
            <a:off x="4902195" y="1643050"/>
            <a:ext cx="2286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</a:t>
            </a:r>
            <a:r>
              <a:rPr lang="th-TH" sz="20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ล้านครอบครัว </a:t>
            </a:r>
            <a:endParaRPr lang="en-US" sz="2000" b="1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สี่เหลี่ยมผืนผ้า 63"/>
          <p:cNvSpPr>
            <a:spLocks noChangeArrowheads="1"/>
          </p:cNvSpPr>
          <p:nvPr/>
        </p:nvSpPr>
        <p:spPr bwMode="auto">
          <a:xfrm flipH="1">
            <a:off x="3830625" y="3643314"/>
            <a:ext cx="1214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Phase 1</a:t>
            </a:r>
            <a:endParaRPr lang="th-TH" sz="18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สี่เหลี่ยมผืนผ้า 9"/>
          <p:cNvSpPr>
            <a:spLocks noChangeArrowheads="1"/>
          </p:cNvSpPr>
          <p:nvPr/>
        </p:nvSpPr>
        <p:spPr bwMode="auto">
          <a:xfrm>
            <a:off x="4759319" y="4572008"/>
            <a:ext cx="2357454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/>
            <a:r>
              <a:rPr lang="en-US" sz="20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CKD</a:t>
            </a:r>
          </a:p>
          <a:p>
            <a:pPr marL="285750" indent="-285750"/>
            <a:r>
              <a:rPr lang="en-US" sz="20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LTC</a:t>
            </a:r>
            <a:r>
              <a:rPr lang="th-TH" sz="20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ติด</a:t>
            </a:r>
            <a:r>
              <a:rPr lang="th-TH" sz="20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บ้าน</a:t>
            </a:r>
            <a:r>
              <a:rPr lang="th-TH" sz="20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ติดเตียง </a:t>
            </a:r>
          </a:p>
          <a:p>
            <a:pPr marL="285750" indent="-285750"/>
            <a:r>
              <a:rPr lang="en-US" sz="20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NCDs </a:t>
            </a:r>
            <a:endParaRPr lang="en-US" sz="20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140" name="TextBox 6"/>
          <p:cNvSpPr>
            <a:spLocks noChangeArrowheads="1"/>
          </p:cNvSpPr>
          <p:nvPr/>
        </p:nvSpPr>
        <p:spPr bwMode="auto">
          <a:xfrm>
            <a:off x="7473950" y="1285875"/>
            <a:ext cx="2428875" cy="782638"/>
          </a:xfrm>
          <a:prstGeom prst="roundRect">
            <a:avLst>
              <a:gd name="adj" fmla="val 16667"/>
            </a:avLst>
          </a:prstGeom>
          <a:solidFill>
            <a:srgbClr val="00CC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4000" b="1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การดำเนินการ</a:t>
            </a:r>
          </a:p>
        </p:txBody>
      </p:sp>
      <p:sp>
        <p:nvSpPr>
          <p:cNvPr id="5141" name="Text Box 2"/>
          <p:cNvSpPr txBox="1">
            <a:spLocks noChangeArrowheads="1"/>
          </p:cNvSpPr>
          <p:nvPr/>
        </p:nvSpPr>
        <p:spPr bwMode="auto">
          <a:xfrm>
            <a:off x="7402525" y="2143116"/>
            <a:ext cx="34290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1</a:t>
            </a:r>
            <a:r>
              <a:rPr lang="th-TH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คัดเลือก </a:t>
            </a:r>
            <a:r>
              <a:rPr lang="th-TH" b="1" dirty="0" err="1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อสค.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จากญาติ</a:t>
            </a:r>
            <a:endParaRPr lang="th-TH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142" name="Text Box 3"/>
          <p:cNvSpPr txBox="1">
            <a:spLocks noChangeArrowheads="1"/>
          </p:cNvSpPr>
          <p:nvPr/>
        </p:nvSpPr>
        <p:spPr bwMode="auto">
          <a:xfrm>
            <a:off x="7402525" y="2643182"/>
            <a:ext cx="3429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2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เรียนรู้ ฝึกปฏิบัติ</a:t>
            </a:r>
            <a:endParaRPr lang="en-US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endParaRPr lang="th-TH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43" name="Text Box 3"/>
          <p:cNvSpPr txBox="1">
            <a:spLocks noChangeArrowheads="1"/>
          </p:cNvSpPr>
          <p:nvPr/>
        </p:nvSpPr>
        <p:spPr bwMode="auto">
          <a:xfrm>
            <a:off x="7402525" y="3500438"/>
            <a:ext cx="3500437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4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เสริม</a:t>
            </a:r>
            <a:r>
              <a:rPr lang="th-TH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ทักษะ เพิ่มความรู้  </a:t>
            </a:r>
          </a:p>
          <a:p>
            <a:r>
              <a:rPr lang="th-TH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   ฟื้นฟูต่อเนื่อง</a:t>
            </a:r>
            <a:endParaRPr lang="en-US" b="1" dirty="0" smtClean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endParaRPr lang="th-TH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44" name="Text Box 2"/>
          <p:cNvSpPr txBox="1">
            <a:spLocks noChangeArrowheads="1"/>
          </p:cNvSpPr>
          <p:nvPr/>
        </p:nvSpPr>
        <p:spPr bwMode="auto">
          <a:xfrm>
            <a:off x="7331075" y="3071813"/>
            <a:ext cx="3571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3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ขึ้น</a:t>
            </a:r>
            <a:r>
              <a:rPr lang="th-TH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ทะเบียน</a:t>
            </a:r>
            <a:r>
              <a:rPr lang="en-US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&amp;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มอบประกาศ</a:t>
            </a:r>
            <a:endParaRPr lang="th-TH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145" name="Text Box 2"/>
          <p:cNvSpPr txBox="1">
            <a:spLocks noChangeArrowheads="1"/>
          </p:cNvSpPr>
          <p:nvPr/>
        </p:nvSpPr>
        <p:spPr bwMode="auto">
          <a:xfrm>
            <a:off x="7331075" y="4357688"/>
            <a:ext cx="35718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5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สื่อสารออนไลน์ เช่น </a:t>
            </a:r>
            <a:r>
              <a:rPr lang="th-TH" b="1" dirty="0" err="1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ไลน์</a:t>
            </a:r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,FB</a:t>
            </a:r>
            <a:endParaRPr lang="th-TH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146" name="Text Box 3"/>
          <p:cNvSpPr txBox="1">
            <a:spLocks noChangeArrowheads="1"/>
          </p:cNvSpPr>
          <p:nvPr/>
        </p:nvSpPr>
        <p:spPr bwMode="auto">
          <a:xfrm>
            <a:off x="7402513" y="4786313"/>
            <a:ext cx="3500437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6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สร้างแหล่ง</a:t>
            </a:r>
            <a:r>
              <a:rPr lang="th-TH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เรียนรู้</a:t>
            </a:r>
            <a:endParaRPr lang="th-TH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14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18651" y="4929198"/>
            <a:ext cx="1340502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9" name="Text Box 2"/>
          <p:cNvSpPr txBox="1">
            <a:spLocks noChangeArrowheads="1"/>
          </p:cNvSpPr>
          <p:nvPr/>
        </p:nvSpPr>
        <p:spPr bwMode="auto">
          <a:xfrm>
            <a:off x="7331087" y="5786454"/>
            <a:ext cx="3571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2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7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สร้างเครือข่ายช่วยขับเคลื่อน </a:t>
            </a:r>
            <a:endParaRPr lang="th-TH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150" name="Text Box 3"/>
          <p:cNvSpPr txBox="1">
            <a:spLocks noChangeArrowheads="1"/>
          </p:cNvSpPr>
          <p:nvPr/>
        </p:nvSpPr>
        <p:spPr bwMode="auto">
          <a:xfrm>
            <a:off x="7402513" y="6145212"/>
            <a:ext cx="3687762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8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ติดตามต่อเนื่อง</a:t>
            </a:r>
            <a:r>
              <a:rPr lang="en-US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&amp;</a:t>
            </a:r>
            <a:r>
              <a:rPr lang="th-TH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ประเมินคุณภาพ</a:t>
            </a:r>
            <a:endParaRPr lang="th-TH" dirty="0">
              <a:latin typeface="Tahoma" pitchFamily="34" charset="0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02591" y="5286388"/>
            <a:ext cx="1500198" cy="52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สี่เหลี่ยมมุมมน 43"/>
          <p:cNvSpPr/>
          <p:nvPr/>
        </p:nvSpPr>
        <p:spPr>
          <a:xfrm>
            <a:off x="4259253" y="2285992"/>
            <a:ext cx="2928958" cy="50006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r>
              <a:rPr lang="en-US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60-61 </a:t>
            </a:r>
            <a:r>
              <a:rPr lang="en-US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ปีละ </a:t>
            </a:r>
            <a:r>
              <a:rPr lang="en-US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แสน</a:t>
            </a:r>
            <a:endParaRPr lang="th-TH" sz="2000" b="1" dirty="0">
              <a:solidFill>
                <a:srgbClr val="FFC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สี่เหลี่ยมมุมมน 45"/>
          <p:cNvSpPr/>
          <p:nvPr/>
        </p:nvSpPr>
        <p:spPr>
          <a:xfrm>
            <a:off x="4259253" y="2928934"/>
            <a:ext cx="2928958" cy="50006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r>
              <a:rPr lang="en-US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62-64 </a:t>
            </a:r>
            <a:r>
              <a:rPr lang="en-US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ปีละ </a:t>
            </a:r>
            <a:r>
              <a:rPr lang="en-US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2000" b="1" dirty="0" smtClean="0">
                <a:solidFill>
                  <a:srgbClr val="FFC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ล้าน</a:t>
            </a:r>
            <a:endParaRPr lang="th-TH" sz="2000" b="1" dirty="0">
              <a:solidFill>
                <a:srgbClr val="FFC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สี่เหลี่ยมมุมมน 46"/>
          <p:cNvSpPr/>
          <p:nvPr/>
        </p:nvSpPr>
        <p:spPr>
          <a:xfrm>
            <a:off x="5045071" y="3571876"/>
            <a:ext cx="2143140" cy="5000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รวม </a:t>
            </a:r>
            <a:r>
              <a:rPr lang="en-US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th-TH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ล้านคน</a:t>
            </a:r>
            <a:endParaRPr lang="th-TH" sz="2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Rounded Rectangle 30"/>
          <p:cNvSpPr/>
          <p:nvPr/>
        </p:nvSpPr>
        <p:spPr>
          <a:xfrm>
            <a:off x="3401997" y="4500570"/>
            <a:ext cx="1232155" cy="646986"/>
          </a:xfrm>
          <a:prstGeom prst="round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ปี </a:t>
            </a:r>
            <a:r>
              <a:rPr lang="en-US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60-61</a:t>
            </a:r>
            <a:endParaRPr lang="th-TH" sz="3200" dirty="0"/>
          </a:p>
        </p:txBody>
      </p:sp>
      <p:sp>
        <p:nvSpPr>
          <p:cNvPr id="50" name="สี่เหลี่ยมมุมมน 49"/>
          <p:cNvSpPr/>
          <p:nvPr/>
        </p:nvSpPr>
        <p:spPr>
          <a:xfrm>
            <a:off x="3473435" y="5715016"/>
            <a:ext cx="3643338" cy="92869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r>
              <a:rPr lang="en-US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61 : 100</a:t>
            </a:r>
            <a:r>
              <a:rPr lang="th-TH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อสค.</a:t>
            </a:r>
            <a:r>
              <a:rPr lang="th-TH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ตัวอย่าง</a:t>
            </a:r>
          </a:p>
          <a:p>
            <a:r>
              <a:rPr lang="th-TH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</a:t>
            </a:r>
            <a:r>
              <a:rPr lang="th-TH" sz="20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อสค.</a:t>
            </a:r>
            <a:r>
              <a:rPr lang="th-TH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จิตอาสา </a:t>
            </a:r>
            <a:r>
              <a:rPr lang="en-US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CPR</a:t>
            </a:r>
            <a:endParaRPr lang="th-TH" sz="20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BG-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090275" cy="6858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01865" y="0"/>
            <a:ext cx="6215107" cy="919401"/>
          </a:xfrm>
          <a:prstGeom prst="roundRect">
            <a:avLst/>
          </a:prstGeom>
          <a:solidFill>
            <a:srgbClr val="66FFCC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8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ผลการดำเนินงาน ปี </a:t>
            </a: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2560</a:t>
            </a:r>
            <a:endParaRPr lang="th-TH" sz="48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cxnSp>
        <p:nvCxnSpPr>
          <p:cNvPr id="6" name="ตัวเชื่อมต่อตรง 8"/>
          <p:cNvCxnSpPr/>
          <p:nvPr/>
        </p:nvCxnSpPr>
        <p:spPr>
          <a:xfrm rot="5400000">
            <a:off x="2864644" y="3893344"/>
            <a:ext cx="5359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1258888" y="1785938"/>
            <a:ext cx="10001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h-TH"/>
          </a:p>
        </p:txBody>
      </p:sp>
      <p:sp>
        <p:nvSpPr>
          <p:cNvPr id="10" name="TextBox 9"/>
          <p:cNvSpPr txBox="1"/>
          <p:nvPr/>
        </p:nvSpPr>
        <p:spPr>
          <a:xfrm>
            <a:off x="758791" y="1071546"/>
            <a:ext cx="35719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5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25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)เชิงปริมาณ</a:t>
            </a:r>
            <a:endParaRPr lang="th-TH" sz="2500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153" name="TextBox 10"/>
          <p:cNvSpPr txBox="1">
            <a:spLocks noChangeArrowheads="1"/>
          </p:cNvSpPr>
          <p:nvPr/>
        </p:nvSpPr>
        <p:spPr bwMode="auto">
          <a:xfrm>
            <a:off x="901667" y="1714488"/>
            <a:ext cx="26432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000" dirty="0" err="1" smtClean="0">
                <a:latin typeface="Tahoma" pitchFamily="34" charset="0"/>
                <a:cs typeface="Tahoma" pitchFamily="34" charset="0"/>
              </a:rPr>
              <a:t>อสค.</a:t>
            </a:r>
            <a:r>
              <a:rPr lang="th-TH" sz="20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564,96 </a:t>
            </a:r>
            <a:r>
              <a:rPr lang="th-TH" sz="2000" dirty="0" smtClean="0">
                <a:latin typeface="Tahoma" pitchFamily="34" charset="0"/>
                <a:cs typeface="Tahoma" pitchFamily="34" charset="0"/>
              </a:rPr>
              <a:t>คน</a:t>
            </a:r>
            <a:endParaRPr lang="th-TH" sz="2000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30" name="แผนภูมิ 29"/>
          <p:cNvGraphicFramePr/>
          <p:nvPr/>
        </p:nvGraphicFramePr>
        <p:xfrm>
          <a:off x="473039" y="2214554"/>
          <a:ext cx="4000528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สี่เหลี่ยมมุมมน 30"/>
          <p:cNvSpPr/>
          <p:nvPr/>
        </p:nvSpPr>
        <p:spPr>
          <a:xfrm>
            <a:off x="4044939" y="2143116"/>
            <a:ext cx="1143008" cy="71438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CKD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ล้าน</a:t>
            </a:r>
            <a:endParaRPr lang="th-TH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สี่เหลี่ยมมุมมน 31"/>
          <p:cNvSpPr/>
          <p:nvPr/>
        </p:nvSpPr>
        <p:spPr>
          <a:xfrm>
            <a:off x="3973501" y="3143248"/>
            <a:ext cx="1500198" cy="107157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LTC</a:t>
            </a:r>
            <a:endParaRPr lang="en-US" sz="16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1.5 </a:t>
            </a:r>
            <a:r>
              <a:rPr lang="th-TH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ล้าน</a:t>
            </a:r>
          </a:p>
          <a:p>
            <a:pPr algn="ctr"/>
            <a:r>
              <a:rPr lang="th-TH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ติดบ้านติดเตียง </a:t>
            </a:r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1.5 </a:t>
            </a:r>
            <a:r>
              <a:rPr lang="th-TH" sz="1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แสน</a:t>
            </a:r>
            <a:endParaRPr lang="th-TH" sz="16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ลูกศรลง 35"/>
          <p:cNvSpPr/>
          <p:nvPr/>
        </p:nvSpPr>
        <p:spPr>
          <a:xfrm rot="14593476">
            <a:off x="3638070" y="2541985"/>
            <a:ext cx="35719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ลูกศรลง 36"/>
          <p:cNvSpPr/>
          <p:nvPr/>
        </p:nvSpPr>
        <p:spPr>
          <a:xfrm rot="18210898">
            <a:off x="3572135" y="3553360"/>
            <a:ext cx="35719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ลูกศรลง 37"/>
          <p:cNvSpPr/>
          <p:nvPr/>
        </p:nvSpPr>
        <p:spPr>
          <a:xfrm rot="6571606">
            <a:off x="1199069" y="2740263"/>
            <a:ext cx="35719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สี่เหลี่ยมมุมมน 38"/>
          <p:cNvSpPr/>
          <p:nvPr/>
        </p:nvSpPr>
        <p:spPr>
          <a:xfrm>
            <a:off x="187287" y="2428868"/>
            <a:ext cx="1071570" cy="785818"/>
          </a:xfrm>
          <a:prstGeom prst="round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NCDs</a:t>
            </a:r>
          </a:p>
          <a:p>
            <a:pPr algn="ctr"/>
            <a:r>
              <a:rPr lang="en-US" sz="160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 </a:t>
            </a:r>
            <a:r>
              <a:rPr lang="th-TH" sz="1600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ล้าน</a:t>
            </a:r>
            <a:endParaRPr lang="th-TH" sz="1600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15981" y="4357694"/>
            <a:ext cx="3500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หมายเหตุ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ผู้ป่วยบางรายมีมากกว่า 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โรค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30955" y="1071546"/>
            <a:ext cx="35719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5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2500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)เชิงคุณภาพ</a:t>
            </a:r>
            <a:endParaRPr lang="th-TH" sz="2500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สี่เหลี่ยมมุมมน 32"/>
          <p:cNvSpPr/>
          <p:nvPr/>
        </p:nvSpPr>
        <p:spPr>
          <a:xfrm>
            <a:off x="5759451" y="1714488"/>
            <a:ext cx="5072098" cy="428628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-"/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สมาชิกครอบครัวปรับเปลี่ยนพฤติกรรม 1</a:t>
            </a: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คน (จ.กาฬสินธุ์)</a:t>
            </a:r>
          </a:p>
          <a:p>
            <a:pPr>
              <a:defRPr/>
            </a:pP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ควบคุมน้ำตาลในเลือดได้เพิ่มขึ้น </a:t>
            </a: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96.3% </a:t>
            </a:r>
            <a:endParaRPr lang="th-TH" sz="18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ควบคุมความดันได้เพิ่มขึ้น </a:t>
            </a: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95.6%</a:t>
            </a:r>
            <a:endParaRPr lang="th-TH" sz="18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ลดการเกิดภาวะแทรกซ้อน เช่น ไม่เกิด</a:t>
            </a:r>
          </a:p>
          <a:p>
            <a:pPr>
              <a:defRPr/>
            </a:pP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แผลกดทับ ไม่เกิดข้อติด</a:t>
            </a:r>
          </a:p>
          <a:p>
            <a:pPr>
              <a:defRPr/>
            </a:pP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ลดภาวะแทรกซ้อน </a:t>
            </a: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NCD</a:t>
            </a:r>
            <a:endParaRPr lang="th-TH" sz="18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(จ.นนทบุรี,ตราด,ลำพูน)</a:t>
            </a:r>
          </a:p>
          <a:p>
            <a:pPr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ผู้ป่วยกลับมาดูแลตนเองได้ (ลำพูน)</a:t>
            </a:r>
          </a:p>
          <a:p>
            <a:pPr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ลดความแออัดใน รพ. ย้ายเตียง</a:t>
            </a: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pt.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defRPr/>
            </a:pP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มาอยู่บ้าน</a:t>
            </a:r>
          </a:p>
          <a:p>
            <a:pPr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ลดค่าใช้จ่ายในการเดินทางไปรักษา</a:t>
            </a:r>
            <a:endParaRPr lang="th-TH" sz="18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เกิดความรัก ความผูกพันในครอบครัว </a:t>
            </a:r>
          </a:p>
          <a:p>
            <a:pPr>
              <a:defRPr/>
            </a:pPr>
            <a:r>
              <a:rPr lang="th-TH" sz="18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และกำลังใจ</a:t>
            </a:r>
            <a:endParaRPr lang="th-TH" sz="18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endParaRPr lang="th-TH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  <a:defRPr/>
            </a:pPr>
            <a:endParaRPr lang="th-TH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  <a:defRPr/>
            </a:pPr>
            <a:endParaRPr lang="th-TH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TextBox 10"/>
          <p:cNvSpPr txBox="1">
            <a:spLocks noChangeArrowheads="1"/>
          </p:cNvSpPr>
          <p:nvPr/>
        </p:nvSpPr>
        <p:spPr bwMode="auto">
          <a:xfrm>
            <a:off x="615915" y="5072074"/>
            <a:ext cx="48577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sz="2000" dirty="0" smtClean="0">
                <a:latin typeface="Tahoma" pitchFamily="34" charset="0"/>
                <a:cs typeface="Tahoma" pitchFamily="34" charset="0"/>
              </a:rPr>
              <a:t>ครอบครัวมีศักยภาพดูแลสุขภาพตนเองได้ตามเกณฑ์ที่กำหนด 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93.61%</a:t>
            </a:r>
            <a:endParaRPr lang="th-TH" sz="20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BG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090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30493" y="357166"/>
            <a:ext cx="5786438" cy="919163"/>
          </a:xfrm>
          <a:prstGeom prst="roundRect">
            <a:avLst/>
          </a:prstGeom>
          <a:solidFill>
            <a:srgbClr val="66FFCC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800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ปัจจัยแห่งความสำเร็จ</a:t>
            </a:r>
          </a:p>
        </p:txBody>
      </p:sp>
      <p:sp>
        <p:nvSpPr>
          <p:cNvPr id="8" name="Rectangle 7"/>
          <p:cNvSpPr/>
          <p:nvPr/>
        </p:nvSpPr>
        <p:spPr>
          <a:xfrm>
            <a:off x="1544609" y="1928802"/>
            <a:ext cx="8001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AutoNum type="arabicParenR"/>
              <a:defRPr/>
            </a:pP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เปลี่ยน</a:t>
            </a:r>
            <a:r>
              <a:rPr lang="th-TH" sz="2400" b="1" dirty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ทัศนคติจนท.จากเวลาส่วนใหญ่กับ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</a:t>
            </a:r>
          </a:p>
          <a:p>
            <a:pPr marL="457200" indent="-457200">
              <a:defRPr/>
            </a:pP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มาเพิ่มเวลาในการให้ความรู้ และสร้างทักษะกับญาติ  (</a:t>
            </a:r>
            <a:r>
              <a:rPr lang="th-TH" sz="2400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อสค.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2400" b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73171" y="3286124"/>
            <a:ext cx="8001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2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) 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ยอมรับและให้คุณค่า มาเสริมทักษะและ</a:t>
            </a:r>
            <a:r>
              <a:rPr lang="th-TH" sz="2400" b="1" dirty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เยี่ยม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เสริม</a:t>
            </a:r>
          </a:p>
          <a:p>
            <a:pPr>
              <a:defRPr/>
            </a:pP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กำลังใจ </a:t>
            </a:r>
            <a:r>
              <a:rPr lang="th-TH" sz="2400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อสค.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ของ </a:t>
            </a:r>
            <a:r>
              <a:rPr lang="th-TH" sz="2400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อส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ม. และ</a:t>
            </a:r>
            <a:r>
              <a:rPr lang="th-TH" sz="2400" b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จนท.</a:t>
            </a:r>
            <a:endParaRPr lang="th-TH" sz="2400" b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1733" y="4357694"/>
            <a:ext cx="8001056" cy="1293971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3</a:t>
            </a:r>
            <a:r>
              <a:rPr lang="th-TH" sz="24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) 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ตรง</a:t>
            </a: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กับปัญหา ความต้องการ และตอบโจทย์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</a:t>
            </a:r>
          </a:p>
          <a:p>
            <a:pPr>
              <a:defRPr/>
            </a:pP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ใช้ได้จริง ตรงประเด็น</a:t>
            </a:r>
          </a:p>
          <a:p>
            <a:pPr>
              <a:defRPr/>
            </a:pPr>
            <a:endParaRPr lang="th-TH" sz="2200" b="1" dirty="0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</TotalTime>
  <Words>460</Words>
  <Application>Microsoft Office PowerPoint</Application>
  <PresentationFormat>กำหนดเอง</PresentationFormat>
  <Paragraphs>106</Paragraphs>
  <Slides>6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 “อสค.”พลังเครือข่ายสุขภาพครอบครัว ด้วยความรักและการให้</dc:title>
  <dc:creator>user</dc:creator>
  <cp:lastModifiedBy>y450</cp:lastModifiedBy>
  <cp:revision>253</cp:revision>
  <dcterms:created xsi:type="dcterms:W3CDTF">2017-12-17T00:33:17Z</dcterms:created>
  <dcterms:modified xsi:type="dcterms:W3CDTF">2018-01-27T23:40:10Z</dcterms:modified>
</cp:coreProperties>
</file>